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3"/>
  </p:notesMasterIdLst>
  <p:sldIdLst>
    <p:sldId id="259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7389"/>
    <a:srgbClr val="929292"/>
    <a:srgbClr val="E46868"/>
    <a:srgbClr val="F7C175"/>
    <a:srgbClr val="59B9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734"/>
    <p:restoredTop sz="94818"/>
  </p:normalViewPr>
  <p:slideViewPr>
    <p:cSldViewPr snapToGrid="0">
      <p:cViewPr varScale="1">
        <p:scale>
          <a:sx n="72" d="100"/>
          <a:sy n="72" d="100"/>
        </p:scale>
        <p:origin x="3832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A0FD13-6BCB-944C-AD08-B374AAF1B929}" type="datetimeFigureOut">
              <a:rPr lang="fr-FR" smtClean="0"/>
              <a:t>29/05/2024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E4450-3D13-C74C-BFC7-5F819FB662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17096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3E4450-3D13-C74C-BFC7-5F819FB6627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1496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29/05/2024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0420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29/05/2024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4802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29/05/2024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4584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29/05/2024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6931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82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82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29/05/2024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6717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29/05/2024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0240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29/05/2024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4870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29/05/2024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065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29/05/2024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0118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29/05/2024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3240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29/05/2024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606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29987AA-B4D3-C547-AF52-5B187D6F3F59}" type="datetimeFigureOut">
              <a:rPr lang="fr-FR" smtClean="0"/>
              <a:t>29/05/2024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7738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70681991-4CD1-9080-CC40-A51E96A1EA8C}"/>
              </a:ext>
            </a:extLst>
          </p:cNvPr>
          <p:cNvSpPr/>
          <p:nvPr/>
        </p:nvSpPr>
        <p:spPr>
          <a:xfrm>
            <a:off x="1888989" y="1460304"/>
            <a:ext cx="3781696" cy="497017"/>
          </a:xfrm>
          <a:prstGeom prst="roundRect">
            <a:avLst/>
          </a:prstGeom>
          <a:solidFill>
            <a:srgbClr val="59B99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L’OMC, avec ses 164 États membres, favorise le libre-échange entre ses participants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9583A91E-F8C5-1077-5591-E9AB19F86625}"/>
              </a:ext>
            </a:extLst>
          </p:cNvPr>
          <p:cNvSpPr txBox="1"/>
          <p:nvPr/>
        </p:nvSpPr>
        <p:spPr>
          <a:xfrm>
            <a:off x="1077153" y="467938"/>
            <a:ext cx="540536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400" b="1" dirty="0">
                <a:latin typeface="Open Sans" pitchFamily="2" charset="0"/>
                <a:ea typeface="Open Sans" pitchFamily="2" charset="0"/>
                <a:cs typeface="Open Sans" pitchFamily="2" charset="0"/>
              </a:rPr>
              <a:t>Une organisation mondiale pour diriger les différends entre États dans les échanges internationaux</a:t>
            </a:r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D1FCEEB7-AEEE-81F1-B5AB-60F47D53939F}"/>
              </a:ext>
            </a:extLst>
          </p:cNvPr>
          <p:cNvSpPr/>
          <p:nvPr/>
        </p:nvSpPr>
        <p:spPr>
          <a:xfrm>
            <a:off x="989193" y="2426467"/>
            <a:ext cx="5581288" cy="1041847"/>
          </a:xfrm>
          <a:prstGeom prst="roundRect">
            <a:avLst>
              <a:gd name="adj" fmla="val 11652"/>
            </a:avLst>
          </a:prstGeom>
          <a:solidFill>
            <a:srgbClr val="F7C17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MISSIONS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>
                <a:latin typeface="Open Sans" pitchFamily="2" charset="0"/>
              </a:rPr>
              <a:t>Négociations commerciales (cadre, mise en œuvre et suivi).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>
                <a:latin typeface="Open Sans" pitchFamily="2" charset="0"/>
              </a:rPr>
              <a:t>Règlement des différends.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>
                <a:latin typeface="Open Sans" pitchFamily="2" charset="0"/>
              </a:rPr>
              <a:t>Renforcement des capacités commerciales des pays en développement.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>
                <a:latin typeface="Open Sans" pitchFamily="2" charset="0"/>
              </a:rPr>
              <a:t>Communication sur ses missions via les médias pour favoriser la coopération.</a:t>
            </a:r>
          </a:p>
        </p:txBody>
      </p:sp>
      <p:cxnSp>
        <p:nvCxnSpPr>
          <p:cNvPr id="119" name="Connecteur droit avec flèche 118">
            <a:extLst>
              <a:ext uri="{FF2B5EF4-FFF2-40B4-BE49-F238E27FC236}">
                <a16:creationId xmlns:a16="http://schemas.microsoft.com/office/drawing/2014/main" id="{D16F148B-33F2-F223-1918-240A9A1556B0}"/>
              </a:ext>
            </a:extLst>
          </p:cNvPr>
          <p:cNvCxnSpPr>
            <a:cxnSpLocks/>
            <a:stCxn id="4" idx="2"/>
            <a:endCxn id="8" idx="0"/>
          </p:cNvCxnSpPr>
          <p:nvPr/>
        </p:nvCxnSpPr>
        <p:spPr>
          <a:xfrm>
            <a:off x="3779837" y="1957321"/>
            <a:ext cx="0" cy="469146"/>
          </a:xfrm>
          <a:prstGeom prst="straightConnector1">
            <a:avLst/>
          </a:prstGeom>
          <a:ln w="31750">
            <a:solidFill>
              <a:srgbClr val="929292"/>
            </a:solidFill>
            <a:headEnd type="none" w="med" len="med"/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9" name="Rectangle : coins arrondis 68">
            <a:extLst>
              <a:ext uri="{FF2B5EF4-FFF2-40B4-BE49-F238E27FC236}">
                <a16:creationId xmlns:a16="http://schemas.microsoft.com/office/drawing/2014/main" id="{2C39D38F-4F6D-B602-336C-05A3EC9DB357}"/>
              </a:ext>
            </a:extLst>
          </p:cNvPr>
          <p:cNvSpPr/>
          <p:nvPr/>
        </p:nvSpPr>
        <p:spPr>
          <a:xfrm>
            <a:off x="989193" y="3937460"/>
            <a:ext cx="5581288" cy="869501"/>
          </a:xfrm>
          <a:prstGeom prst="roundRect">
            <a:avLst>
              <a:gd name="adj" fmla="val 15738"/>
            </a:avLst>
          </a:prstGeom>
          <a:solidFill>
            <a:srgbClr val="E4686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  <a:ea typeface="Open Sans" pitchFamily="2" charset="0"/>
                <a:cs typeface="Open Sans" pitchFamily="2" charset="0"/>
              </a:rPr>
              <a:t>PRINCIPES</a:t>
            </a:r>
            <a:br>
              <a:rPr lang="fr-FR" sz="1200" b="1" dirty="0">
                <a:latin typeface="Open Sans" pitchFamily="2" charset="0"/>
                <a:ea typeface="Open Sans" pitchFamily="2" charset="0"/>
                <a:cs typeface="Open Sans" pitchFamily="2" charset="0"/>
              </a:rPr>
            </a:br>
            <a:r>
              <a:rPr lang="fr-FR" sz="1100" dirty="0">
                <a:latin typeface="Open Sans" pitchFamily="2" charset="0"/>
                <a:ea typeface="Open Sans" pitchFamily="2" charset="0"/>
                <a:cs typeface="Open Sans" pitchFamily="2" charset="0"/>
              </a:rPr>
              <a:t>Les négociations mises en place dans le cadre de l’OMC doivent respecter </a:t>
            </a:r>
            <a:br>
              <a:rPr lang="fr-FR" sz="1100" dirty="0">
                <a:latin typeface="Open Sans" pitchFamily="2" charset="0"/>
                <a:ea typeface="Open Sans" pitchFamily="2" charset="0"/>
                <a:cs typeface="Open Sans" pitchFamily="2" charset="0"/>
              </a:rPr>
            </a:br>
            <a:r>
              <a:rPr lang="fr-FR" sz="1100" dirty="0">
                <a:latin typeface="Open Sans" pitchFamily="2" charset="0"/>
                <a:ea typeface="Open Sans" pitchFamily="2" charset="0"/>
                <a:cs typeface="Open Sans" pitchFamily="2" charset="0"/>
              </a:rPr>
              <a:t>des principes permettant d’éviter l’exclusion de certains pays ou encore </a:t>
            </a:r>
            <a:br>
              <a:rPr lang="fr-FR" sz="1100" dirty="0">
                <a:latin typeface="Open Sans" pitchFamily="2" charset="0"/>
                <a:ea typeface="Open Sans" pitchFamily="2" charset="0"/>
                <a:cs typeface="Open Sans" pitchFamily="2" charset="0"/>
              </a:rPr>
            </a:br>
            <a:r>
              <a:rPr lang="fr-FR" sz="1100" dirty="0">
                <a:latin typeface="Open Sans" pitchFamily="2" charset="0"/>
                <a:ea typeface="Open Sans" pitchFamily="2" charset="0"/>
                <a:cs typeface="Open Sans" pitchFamily="2" charset="0"/>
              </a:rPr>
              <a:t>la concurrence déloyale.</a:t>
            </a:r>
            <a:endParaRPr lang="fr-FR" sz="1200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408" name="ZoneTexte 407">
            <a:extLst>
              <a:ext uri="{FF2B5EF4-FFF2-40B4-BE49-F238E27FC236}">
                <a16:creationId xmlns:a16="http://schemas.microsoft.com/office/drawing/2014/main" id="{528E548F-07BE-5D72-AC2D-68D8F34A8FD0}"/>
              </a:ext>
            </a:extLst>
          </p:cNvPr>
          <p:cNvSpPr txBox="1"/>
          <p:nvPr/>
        </p:nvSpPr>
        <p:spPr>
          <a:xfrm>
            <a:off x="8097531" y="1098130"/>
            <a:ext cx="3781696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br>
              <a:rPr lang="fr-FR" dirty="0"/>
            </a:br>
            <a:endParaRPr lang="fr-FR" dirty="0"/>
          </a:p>
          <a:p>
            <a:br>
              <a:rPr lang="fr-FR" dirty="0"/>
            </a:br>
            <a:endParaRPr lang="fr-FR" dirty="0"/>
          </a:p>
          <a:p>
            <a:br>
              <a:rPr lang="fr-FR" dirty="0"/>
            </a:br>
            <a:endParaRPr lang="fr-FR" dirty="0"/>
          </a:p>
          <a:p>
            <a:br>
              <a:rPr lang="fr-FR" dirty="0"/>
            </a:br>
            <a:endParaRPr lang="fr-FR" dirty="0"/>
          </a:p>
          <a:p>
            <a:br>
              <a:rPr lang="fr-FR" dirty="0"/>
            </a:br>
            <a:endParaRPr lang="fr-FR" dirty="0"/>
          </a:p>
        </p:txBody>
      </p:sp>
      <p:sp>
        <p:nvSpPr>
          <p:cNvPr id="411" name="Rectangle : coins arrondis 410">
            <a:extLst>
              <a:ext uri="{FF2B5EF4-FFF2-40B4-BE49-F238E27FC236}">
                <a16:creationId xmlns:a16="http://schemas.microsoft.com/office/drawing/2014/main" id="{3C215FFA-AF81-6BD7-02EA-250B4277C816}"/>
              </a:ext>
            </a:extLst>
          </p:cNvPr>
          <p:cNvSpPr/>
          <p:nvPr/>
        </p:nvSpPr>
        <p:spPr>
          <a:xfrm>
            <a:off x="989193" y="5257363"/>
            <a:ext cx="5581288" cy="661443"/>
          </a:xfrm>
          <a:prstGeom prst="roundRect">
            <a:avLst>
              <a:gd name="adj" fmla="val 15738"/>
            </a:avLst>
          </a:prstGeom>
          <a:solidFill>
            <a:srgbClr val="33738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  <a:ea typeface="Open Sans" pitchFamily="2" charset="0"/>
                <a:cs typeface="Open Sans" pitchFamily="2" charset="0"/>
              </a:rPr>
              <a:t>LES CYCLES </a:t>
            </a:r>
            <a:r>
              <a:rPr lang="fr-FR" sz="1200" b="1">
                <a:latin typeface="Open Sans" pitchFamily="2" charset="0"/>
                <a:ea typeface="Open Sans" pitchFamily="2" charset="0"/>
                <a:cs typeface="Open Sans" pitchFamily="2" charset="0"/>
              </a:rPr>
              <a:t>DE NÉGOCIATIONS</a:t>
            </a:r>
            <a:br>
              <a:rPr lang="fr-FR" sz="1200" b="1" dirty="0">
                <a:latin typeface="Open Sans" pitchFamily="2" charset="0"/>
                <a:ea typeface="Open Sans" pitchFamily="2" charset="0"/>
                <a:cs typeface="Open Sans" pitchFamily="2" charset="0"/>
              </a:rPr>
            </a:br>
            <a:r>
              <a:rPr lang="fr-FR" sz="1100" dirty="0">
                <a:latin typeface="Open Sans" pitchFamily="2" charset="0"/>
                <a:ea typeface="Open Sans" pitchFamily="2" charset="0"/>
                <a:cs typeface="Open Sans" pitchFamily="2" charset="0"/>
              </a:rPr>
              <a:t>Les membres de l’OMC négocient des accords selon des cycles visant à rendre </a:t>
            </a:r>
            <a:br>
              <a:rPr lang="fr-FR" sz="1100" dirty="0">
                <a:latin typeface="Open Sans" pitchFamily="2" charset="0"/>
                <a:ea typeface="Open Sans" pitchFamily="2" charset="0"/>
                <a:cs typeface="Open Sans" pitchFamily="2" charset="0"/>
              </a:rPr>
            </a:br>
            <a:r>
              <a:rPr lang="fr-FR" sz="1100" dirty="0">
                <a:latin typeface="Open Sans" pitchFamily="2" charset="0"/>
                <a:ea typeface="Open Sans" pitchFamily="2" charset="0"/>
                <a:cs typeface="Open Sans" pitchFamily="2" charset="0"/>
              </a:rPr>
              <a:t>le commerce le plus libre possible et à réduire les freins aux échanges.</a:t>
            </a:r>
            <a:endParaRPr lang="fr-FR" sz="1200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412" name="Rectangle : coins arrondis 411">
            <a:extLst>
              <a:ext uri="{FF2B5EF4-FFF2-40B4-BE49-F238E27FC236}">
                <a16:creationId xmlns:a16="http://schemas.microsoft.com/office/drawing/2014/main" id="{371E2909-1DBC-DCDE-B9EC-5F64E3F9A6D5}"/>
              </a:ext>
            </a:extLst>
          </p:cNvPr>
          <p:cNvSpPr/>
          <p:nvPr/>
        </p:nvSpPr>
        <p:spPr>
          <a:xfrm>
            <a:off x="1942713" y="6390522"/>
            <a:ext cx="3674247" cy="661443"/>
          </a:xfrm>
          <a:prstGeom prst="roundRect">
            <a:avLst>
              <a:gd name="adj" fmla="val 15738"/>
            </a:avLst>
          </a:prstGeom>
          <a:solidFill>
            <a:schemeClr val="bg1"/>
          </a:solidFill>
          <a:ln w="31750">
            <a:solidFill>
              <a:srgbClr val="33738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L'ORD</a:t>
            </a:r>
            <a:br>
              <a:rPr lang="fr-FR" sz="1200" b="1" dirty="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</a:br>
            <a:r>
              <a:rPr lang="fr-FR" sz="1100" dirty="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L’Organe de règlement des différends agit lorsqu’il existe un litige concernant un accord commercial.</a:t>
            </a:r>
            <a:endParaRPr lang="fr-FR" sz="1200" dirty="0">
              <a:solidFill>
                <a:schemeClr val="tx1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cxnSp>
        <p:nvCxnSpPr>
          <p:cNvPr id="418" name="Connecteur droit avec flèche 417">
            <a:extLst>
              <a:ext uri="{FF2B5EF4-FFF2-40B4-BE49-F238E27FC236}">
                <a16:creationId xmlns:a16="http://schemas.microsoft.com/office/drawing/2014/main" id="{CBCC2392-BB1E-1894-8298-27E47812EEE9}"/>
              </a:ext>
            </a:extLst>
          </p:cNvPr>
          <p:cNvCxnSpPr>
            <a:cxnSpLocks/>
          </p:cNvCxnSpPr>
          <p:nvPr/>
        </p:nvCxnSpPr>
        <p:spPr>
          <a:xfrm>
            <a:off x="3779837" y="3468314"/>
            <a:ext cx="0" cy="469146"/>
          </a:xfrm>
          <a:prstGeom prst="straightConnector1">
            <a:avLst/>
          </a:prstGeom>
          <a:ln w="31750">
            <a:solidFill>
              <a:srgbClr val="929292"/>
            </a:solidFill>
            <a:headEnd type="none" w="med" len="med"/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9" name="Connecteur droit avec flèche 418">
            <a:extLst>
              <a:ext uri="{FF2B5EF4-FFF2-40B4-BE49-F238E27FC236}">
                <a16:creationId xmlns:a16="http://schemas.microsoft.com/office/drawing/2014/main" id="{08852246-9F65-83E7-F927-78973887BDC6}"/>
              </a:ext>
            </a:extLst>
          </p:cNvPr>
          <p:cNvCxnSpPr>
            <a:cxnSpLocks/>
          </p:cNvCxnSpPr>
          <p:nvPr/>
        </p:nvCxnSpPr>
        <p:spPr>
          <a:xfrm>
            <a:off x="3779837" y="4787662"/>
            <a:ext cx="0" cy="469146"/>
          </a:xfrm>
          <a:prstGeom prst="straightConnector1">
            <a:avLst/>
          </a:prstGeom>
          <a:ln w="31750">
            <a:solidFill>
              <a:srgbClr val="929292"/>
            </a:solidFill>
            <a:headEnd type="none" w="med" len="med"/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0" name="Connecteur droit avec flèche 419">
            <a:extLst>
              <a:ext uri="{FF2B5EF4-FFF2-40B4-BE49-F238E27FC236}">
                <a16:creationId xmlns:a16="http://schemas.microsoft.com/office/drawing/2014/main" id="{C425ACA6-ED2E-C288-7439-FB14153B80D0}"/>
              </a:ext>
            </a:extLst>
          </p:cNvPr>
          <p:cNvCxnSpPr>
            <a:cxnSpLocks/>
          </p:cNvCxnSpPr>
          <p:nvPr/>
        </p:nvCxnSpPr>
        <p:spPr>
          <a:xfrm>
            <a:off x="3779837" y="5911067"/>
            <a:ext cx="0" cy="469146"/>
          </a:xfrm>
          <a:prstGeom prst="straightConnector1">
            <a:avLst/>
          </a:prstGeom>
          <a:ln w="31750">
            <a:solidFill>
              <a:srgbClr val="929292"/>
            </a:solidFill>
            <a:headEnd type="none" w="med" len="med"/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62879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175</TotalTime>
  <Words>150</Words>
  <Application>Microsoft Macintosh PowerPoint</Application>
  <PresentationFormat>Personnalisé</PresentationFormat>
  <Paragraphs>16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Open Sans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Samuel Biney</dc:creator>
  <cp:lastModifiedBy>CN</cp:lastModifiedBy>
  <cp:revision>21</cp:revision>
  <dcterms:created xsi:type="dcterms:W3CDTF">2024-05-15T14:38:44Z</dcterms:created>
  <dcterms:modified xsi:type="dcterms:W3CDTF">2024-05-29T14:39:24Z</dcterms:modified>
</cp:coreProperties>
</file>